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rtl="0" fontAlgn="base">
      <a:spcBef>
        <a:spcPct val="0"/>
      </a:spcBef>
      <a:spcAft>
        <a:spcPct val="0"/>
      </a:spcAft>
      <a:defRPr sz="3800" kern="1200">
        <a:solidFill>
          <a:schemeClr val="tx1"/>
        </a:solidFill>
        <a:latin typeface="Arial" charset="0"/>
        <a:ea typeface="+mn-ea"/>
        <a:cs typeface="+mn-cs"/>
      </a:defRPr>
    </a:lvl1pPr>
    <a:lvl2pPr marL="457200" algn="l" rtl="0" fontAlgn="base">
      <a:spcBef>
        <a:spcPct val="0"/>
      </a:spcBef>
      <a:spcAft>
        <a:spcPct val="0"/>
      </a:spcAft>
      <a:defRPr sz="3800" kern="1200">
        <a:solidFill>
          <a:schemeClr val="tx1"/>
        </a:solidFill>
        <a:latin typeface="Arial" charset="0"/>
        <a:ea typeface="+mn-ea"/>
        <a:cs typeface="+mn-cs"/>
      </a:defRPr>
    </a:lvl2pPr>
    <a:lvl3pPr marL="914400" algn="l" rtl="0" fontAlgn="base">
      <a:spcBef>
        <a:spcPct val="0"/>
      </a:spcBef>
      <a:spcAft>
        <a:spcPct val="0"/>
      </a:spcAft>
      <a:defRPr sz="3800" kern="1200">
        <a:solidFill>
          <a:schemeClr val="tx1"/>
        </a:solidFill>
        <a:latin typeface="Arial" charset="0"/>
        <a:ea typeface="+mn-ea"/>
        <a:cs typeface="+mn-cs"/>
      </a:defRPr>
    </a:lvl3pPr>
    <a:lvl4pPr marL="1371600" algn="l" rtl="0" fontAlgn="base">
      <a:spcBef>
        <a:spcPct val="0"/>
      </a:spcBef>
      <a:spcAft>
        <a:spcPct val="0"/>
      </a:spcAft>
      <a:defRPr sz="3800" kern="1200">
        <a:solidFill>
          <a:schemeClr val="tx1"/>
        </a:solidFill>
        <a:latin typeface="Arial" charset="0"/>
        <a:ea typeface="+mn-ea"/>
        <a:cs typeface="+mn-cs"/>
      </a:defRPr>
    </a:lvl4pPr>
    <a:lvl5pPr marL="1828800" algn="l" rtl="0" fontAlgn="base">
      <a:spcBef>
        <a:spcPct val="0"/>
      </a:spcBef>
      <a:spcAft>
        <a:spcPct val="0"/>
      </a:spcAft>
      <a:defRPr sz="3800" kern="1200">
        <a:solidFill>
          <a:schemeClr val="tx1"/>
        </a:solidFill>
        <a:latin typeface="Arial" charset="0"/>
        <a:ea typeface="+mn-ea"/>
        <a:cs typeface="+mn-cs"/>
      </a:defRPr>
    </a:lvl5pPr>
    <a:lvl6pPr marL="2286000" algn="l" defTabSz="914400" rtl="0" eaLnBrk="1" latinLnBrk="0" hangingPunct="1">
      <a:defRPr sz="3800" kern="1200">
        <a:solidFill>
          <a:schemeClr val="tx1"/>
        </a:solidFill>
        <a:latin typeface="Arial" charset="0"/>
        <a:ea typeface="+mn-ea"/>
        <a:cs typeface="+mn-cs"/>
      </a:defRPr>
    </a:lvl6pPr>
    <a:lvl7pPr marL="2743200" algn="l" defTabSz="914400" rtl="0" eaLnBrk="1" latinLnBrk="0" hangingPunct="1">
      <a:defRPr sz="3800" kern="1200">
        <a:solidFill>
          <a:schemeClr val="tx1"/>
        </a:solidFill>
        <a:latin typeface="Arial" charset="0"/>
        <a:ea typeface="+mn-ea"/>
        <a:cs typeface="+mn-cs"/>
      </a:defRPr>
    </a:lvl7pPr>
    <a:lvl8pPr marL="3200400" algn="l" defTabSz="914400" rtl="0" eaLnBrk="1" latinLnBrk="0" hangingPunct="1">
      <a:defRPr sz="3800" kern="1200">
        <a:solidFill>
          <a:schemeClr val="tx1"/>
        </a:solidFill>
        <a:latin typeface="Arial" charset="0"/>
        <a:ea typeface="+mn-ea"/>
        <a:cs typeface="+mn-cs"/>
      </a:defRPr>
    </a:lvl8pPr>
    <a:lvl9pPr marL="3657600" algn="l" defTabSz="914400" rtl="0" eaLnBrk="1" latinLnBrk="0" hangingPunct="1">
      <a:defRPr sz="38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5D2E"/>
    <a:srgbClr val="CC3A4A"/>
    <a:srgbClr val="C19859"/>
    <a:srgbClr val="5F2820"/>
    <a:srgbClr val="5F1920"/>
    <a:srgbClr val="4A8893"/>
    <a:srgbClr val="2796D7"/>
    <a:srgbClr val="276AD7"/>
    <a:srgbClr val="FFFF66"/>
    <a:srgbClr val="9A5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7" autoAdjust="0"/>
    <p:restoredTop sz="99199" autoAdjust="0"/>
  </p:normalViewPr>
  <p:slideViewPr>
    <p:cSldViewPr>
      <p:cViewPr>
        <p:scale>
          <a:sx n="50" d="100"/>
          <a:sy n="50" d="100"/>
        </p:scale>
        <p:origin x="2082" y="262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Andrew\Desktop\COF\Activity\To%20Submit\Grading\Ruder_Fisher_Grade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Andrew\Desktop\COF\Activity\To%20Submit\Grading\Ruder_Fisher_Gra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400" dirty="0"/>
              <a:t>Grade Differences in Pre and Post Test</a:t>
            </a:r>
          </a:p>
        </c:rich>
      </c:tx>
      <c:layout>
        <c:manualLayout>
          <c:xMode val="edge"/>
          <c:yMode val="edge"/>
          <c:x val="0.18355561971604684"/>
          <c:y val="1.5786131572263148E-3"/>
        </c:manualLayout>
      </c:layout>
      <c:overlay val="0"/>
      <c:spPr>
        <a:noFill/>
        <a:ln>
          <a:noFill/>
        </a:ln>
        <a:effectLst/>
      </c:sp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dPt>
          <c:dPt>
            <c:idx val="1"/>
            <c:bubble3D val="0"/>
            <c:spPr>
              <a:solidFill>
                <a:schemeClr val="accent4"/>
              </a:solidFill>
              <a:ln>
                <a:noFill/>
              </a:ln>
              <a:effectLst>
                <a:outerShdw blurRad="254000" sx="102000" sy="102000" algn="ctr" rotWithShape="0">
                  <a:prstClr val="black">
                    <a:alpha val="20000"/>
                  </a:prstClr>
                </a:outerShdw>
              </a:effectLst>
            </c:spPr>
          </c:dPt>
          <c:dPt>
            <c:idx val="2"/>
            <c:bubble3D val="0"/>
            <c:spPr>
              <a:solidFill>
                <a:schemeClr val="accent6"/>
              </a:solidFill>
              <a:ln>
                <a:noFill/>
              </a:ln>
              <a:effectLst>
                <a:outerShdw blurRad="254000" sx="102000" sy="102000" algn="ctr" rotWithShape="0">
                  <a:prstClr val="black">
                    <a:alpha val="20000"/>
                  </a:prstClr>
                </a:outerShdw>
              </a:effectLst>
            </c:spPr>
          </c:dPt>
          <c:dPt>
            <c:idx val="3"/>
            <c:bubble3D val="0"/>
            <c:spPr>
              <a:solidFill>
                <a:schemeClr val="accent2">
                  <a:lumMod val="60000"/>
                </a:schemeClr>
              </a:solidFill>
              <a:ln>
                <a:noFill/>
              </a:ln>
              <a:effectLst>
                <a:outerShdw blurRad="254000" sx="102000" sy="102000" algn="ctr" rotWithShape="0">
                  <a:prstClr val="black">
                    <a:alpha val="20000"/>
                  </a:prstClr>
                </a:outerShdw>
              </a:effectLst>
            </c:spPr>
          </c:dPt>
          <c:dPt>
            <c:idx val="4"/>
            <c:bubble3D val="0"/>
            <c:spPr>
              <a:solidFill>
                <a:schemeClr val="accent4">
                  <a:lumMod val="60000"/>
                </a:schemeClr>
              </a:solidFill>
              <a:ln>
                <a:noFill/>
              </a:ln>
              <a:effectLst>
                <a:outerShdw blurRad="254000" sx="102000" sy="102000" algn="ctr" rotWithShape="0">
                  <a:prstClr val="black">
                    <a:alpha val="20000"/>
                  </a:prstClr>
                </a:outerShdw>
              </a:effectLst>
            </c:spPr>
          </c:dPt>
          <c:dPt>
            <c:idx val="5"/>
            <c:bubble3D val="0"/>
            <c:spPr>
              <a:solidFill>
                <a:schemeClr val="accent6">
                  <a:lumMod val="60000"/>
                </a:schemeClr>
              </a:solidFill>
              <a:ln>
                <a:noFill/>
              </a:ln>
              <a:effectLst>
                <a:outerShdw blurRad="254000" sx="102000" sy="102000" algn="ctr" rotWithShape="0">
                  <a:prstClr val="black">
                    <a:alpha val="20000"/>
                  </a:prstClr>
                </a:outerShdw>
              </a:effectLst>
            </c:spPr>
          </c:dPt>
          <c:dPt>
            <c:idx val="6"/>
            <c:bubble3D val="0"/>
            <c:spPr>
              <a:solidFill>
                <a:schemeClr val="accent2">
                  <a:lumMod val="80000"/>
                  <a:lumOff val="20000"/>
                </a:schemeClr>
              </a:solidFill>
              <a:ln>
                <a:noFill/>
              </a:ln>
              <a:effectLst>
                <a:outerShdw blurRad="254000" sx="102000" sy="102000" algn="ctr" rotWithShape="0">
                  <a:prstClr val="black">
                    <a:alpha val="20000"/>
                  </a:prstClr>
                </a:outerShdw>
              </a:effectLst>
            </c:spPr>
          </c:dPt>
          <c:dLbls>
            <c:dLbl>
              <c:idx val="0"/>
              <c:layout>
                <c:manualLayout>
                  <c:x val="5.0955107110818305E-2"/>
                  <c:y val="7.24502582338497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15:layout/>
                </c:ext>
              </c:extLst>
            </c:dLbl>
            <c:dLbl>
              <c:idx val="2"/>
              <c:layout>
                <c:manualLayout>
                  <c:x val="-9.436018532096066E-3"/>
                  <c:y val="0.10075247650495296"/>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5.53314680841498E-3"/>
                  <c:y val="4.8833290999915263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5082700322849099"/>
                  <c:y val="1.3620988908644483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5652784414615722"/>
                  <c:y val="0.17524299381932104"/>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Sheet1!$O$20:$O$26</c:f>
              <c:strCache>
                <c:ptCount val="7"/>
                <c:pt idx="0">
                  <c:v>5Pts Better</c:v>
                </c:pt>
                <c:pt idx="1">
                  <c:v>4Pts Better</c:v>
                </c:pt>
                <c:pt idx="2">
                  <c:v>3Pts Better</c:v>
                </c:pt>
                <c:pt idx="3">
                  <c:v>2Pts Better</c:v>
                </c:pt>
                <c:pt idx="4">
                  <c:v>1Pt Better</c:v>
                </c:pt>
                <c:pt idx="5">
                  <c:v>No Change</c:v>
                </c:pt>
                <c:pt idx="6">
                  <c:v>Decrease</c:v>
                </c:pt>
              </c:strCache>
            </c:strRef>
          </c:cat>
          <c:val>
            <c:numRef>
              <c:f>Sheet1!$P$20:$P$26</c:f>
              <c:numCache>
                <c:formatCode>General</c:formatCode>
                <c:ptCount val="7"/>
                <c:pt idx="0">
                  <c:v>1</c:v>
                </c:pt>
                <c:pt idx="1">
                  <c:v>0</c:v>
                </c:pt>
                <c:pt idx="2">
                  <c:v>6</c:v>
                </c:pt>
                <c:pt idx="3">
                  <c:v>17</c:v>
                </c:pt>
                <c:pt idx="4">
                  <c:v>10</c:v>
                </c:pt>
                <c:pt idx="5">
                  <c:v>3</c:v>
                </c:pt>
                <c:pt idx="6">
                  <c:v>2</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Student Scores</a:t>
            </a:r>
            <a:r>
              <a:rPr lang="en-US" sz="2400" b="1" baseline="0" dirty="0"/>
              <a:t> (5pts Max)</a:t>
            </a:r>
          </a:p>
        </c:rich>
      </c:tx>
      <c:layout>
        <c:manualLayout>
          <c:xMode val="edge"/>
          <c:yMode val="edge"/>
          <c:x val="0.19205277357333969"/>
          <c:y val="1.5229475823027258E-2"/>
        </c:manualLayout>
      </c:layout>
      <c:overlay val="0"/>
      <c:spPr>
        <a:noFill/>
        <a:ln>
          <a:noFill/>
        </a:ln>
        <a:effectLst/>
      </c:spPr>
    </c:title>
    <c:autoTitleDeleted val="0"/>
    <c:plotArea>
      <c:layout/>
      <c:barChart>
        <c:barDir val="col"/>
        <c:grouping val="clustered"/>
        <c:varyColors val="0"/>
        <c:ser>
          <c:idx val="0"/>
          <c:order val="0"/>
          <c:tx>
            <c:v>Post-test Scores</c:v>
          </c:tx>
          <c:spPr>
            <a:solidFill>
              <a:schemeClr val="accent1"/>
            </a:solidFill>
            <a:ln>
              <a:noFill/>
            </a:ln>
            <a:effectLst/>
          </c:spPr>
          <c:invertIfNegative val="0"/>
          <c:cat>
            <c:strRef>
              <c:f>Sheet1!$S$20:$S$25</c:f>
              <c:strCache>
                <c:ptCount val="6"/>
                <c:pt idx="0">
                  <c:v>5 Points</c:v>
                </c:pt>
                <c:pt idx="1">
                  <c:v>4 Points</c:v>
                </c:pt>
                <c:pt idx="2">
                  <c:v>3 Points</c:v>
                </c:pt>
                <c:pt idx="3">
                  <c:v>2 Points</c:v>
                </c:pt>
                <c:pt idx="4">
                  <c:v>1 Point</c:v>
                </c:pt>
                <c:pt idx="5">
                  <c:v>0 Points</c:v>
                </c:pt>
              </c:strCache>
            </c:strRef>
          </c:cat>
          <c:val>
            <c:numRef>
              <c:f>Sheet1!$T$20:$T$25</c:f>
              <c:numCache>
                <c:formatCode>General</c:formatCode>
                <c:ptCount val="6"/>
                <c:pt idx="0">
                  <c:v>5</c:v>
                </c:pt>
                <c:pt idx="1">
                  <c:v>12</c:v>
                </c:pt>
                <c:pt idx="2">
                  <c:v>11</c:v>
                </c:pt>
                <c:pt idx="3">
                  <c:v>10</c:v>
                </c:pt>
                <c:pt idx="4">
                  <c:v>3</c:v>
                </c:pt>
                <c:pt idx="5">
                  <c:v>1</c:v>
                </c:pt>
              </c:numCache>
            </c:numRef>
          </c:val>
        </c:ser>
        <c:ser>
          <c:idx val="1"/>
          <c:order val="1"/>
          <c:tx>
            <c:v>Pre-test Scores</c:v>
          </c:tx>
          <c:spPr>
            <a:solidFill>
              <a:schemeClr val="accent2"/>
            </a:solidFill>
            <a:ln>
              <a:noFill/>
            </a:ln>
            <a:effectLst/>
          </c:spPr>
          <c:invertIfNegative val="0"/>
          <c:cat>
            <c:strRef>
              <c:f>Sheet1!$S$20:$S$25</c:f>
              <c:strCache>
                <c:ptCount val="6"/>
                <c:pt idx="0">
                  <c:v>5 Points</c:v>
                </c:pt>
                <c:pt idx="1">
                  <c:v>4 Points</c:v>
                </c:pt>
                <c:pt idx="2">
                  <c:v>3 Points</c:v>
                </c:pt>
                <c:pt idx="3">
                  <c:v>2 Points</c:v>
                </c:pt>
                <c:pt idx="4">
                  <c:v>1 Point</c:v>
                </c:pt>
                <c:pt idx="5">
                  <c:v>0 Points</c:v>
                </c:pt>
              </c:strCache>
            </c:strRef>
          </c:cat>
          <c:val>
            <c:numRef>
              <c:f>Sheet1!$U$20:$U$25</c:f>
              <c:numCache>
                <c:formatCode>General</c:formatCode>
                <c:ptCount val="6"/>
                <c:pt idx="0">
                  <c:v>0</c:v>
                </c:pt>
                <c:pt idx="1">
                  <c:v>0</c:v>
                </c:pt>
                <c:pt idx="2">
                  <c:v>3</c:v>
                </c:pt>
                <c:pt idx="3">
                  <c:v>16</c:v>
                </c:pt>
                <c:pt idx="4">
                  <c:v>13</c:v>
                </c:pt>
                <c:pt idx="5">
                  <c:v>7</c:v>
                </c:pt>
              </c:numCache>
            </c:numRef>
          </c:val>
        </c:ser>
        <c:dLbls>
          <c:showLegendKey val="0"/>
          <c:showVal val="0"/>
          <c:showCatName val="0"/>
          <c:showSerName val="0"/>
          <c:showPercent val="0"/>
          <c:showBubbleSize val="0"/>
        </c:dLbls>
        <c:gapWidth val="219"/>
        <c:overlap val="-27"/>
        <c:axId val="34042240"/>
        <c:axId val="34043776"/>
      </c:barChart>
      <c:catAx>
        <c:axId val="3404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043776"/>
        <c:crosses val="autoZero"/>
        <c:auto val="1"/>
        <c:lblAlgn val="ctr"/>
        <c:lblOffset val="100"/>
        <c:noMultiLvlLbl val="0"/>
      </c:catAx>
      <c:valAx>
        <c:axId val="34043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Number of Students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042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EF0B101C-5B19-41DF-95FA-44D4EFB69F3E}" type="slidenum">
              <a:rPr lang="en-US"/>
              <a:pPr>
                <a:defRPr/>
              </a:pPr>
              <a:t>‹#›</a:t>
            </a:fld>
            <a:endParaRPr lang="en-US"/>
          </a:p>
        </p:txBody>
      </p:sp>
    </p:spTree>
    <p:extLst>
      <p:ext uri="{BB962C8B-B14F-4D97-AF65-F5344CB8AC3E}">
        <p14:creationId xmlns:p14="http://schemas.microsoft.com/office/powerpoint/2010/main" val="2622145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fld id="{7A2CC637-DC1A-422E-A939-061D6EB1999F}" type="slidenum">
              <a:rPr lang="en-US" sz="1200" smtClean="0"/>
              <a:pPr eaLnBrk="1" hangingPunct="1"/>
              <a:t>1</a:t>
            </a:fld>
            <a:endParaRPr lang="en-US" sz="12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0965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66EC8B-BBB8-4627-9C12-106BEB3A0DF5}" type="slidenum">
              <a:rPr lang="en-US"/>
              <a:pPr>
                <a:defRPr/>
              </a:pPr>
              <a:t>‹#›</a:t>
            </a:fld>
            <a:endParaRPr lang="en-US"/>
          </a:p>
        </p:txBody>
      </p:sp>
    </p:spTree>
    <p:extLst>
      <p:ext uri="{BB962C8B-B14F-4D97-AF65-F5344CB8AC3E}">
        <p14:creationId xmlns:p14="http://schemas.microsoft.com/office/powerpoint/2010/main" val="313396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234283-AEA1-4D3F-B3F2-5B52F9B989F1}" type="slidenum">
              <a:rPr lang="en-US"/>
              <a:pPr>
                <a:defRPr/>
              </a:pPr>
              <a:t>‹#›</a:t>
            </a:fld>
            <a:endParaRPr lang="en-US"/>
          </a:p>
        </p:txBody>
      </p:sp>
    </p:spTree>
    <p:extLst>
      <p:ext uri="{BB962C8B-B14F-4D97-AF65-F5344CB8AC3E}">
        <p14:creationId xmlns:p14="http://schemas.microsoft.com/office/powerpoint/2010/main" val="357224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9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089DEA-2323-4D0E-9147-0F2C5E83A597}" type="slidenum">
              <a:rPr lang="en-US"/>
              <a:pPr>
                <a:defRPr/>
              </a:pPr>
              <a:t>‹#›</a:t>
            </a:fld>
            <a:endParaRPr lang="en-US"/>
          </a:p>
        </p:txBody>
      </p:sp>
    </p:spTree>
    <p:extLst>
      <p:ext uri="{BB962C8B-B14F-4D97-AF65-F5344CB8AC3E}">
        <p14:creationId xmlns:p14="http://schemas.microsoft.com/office/powerpoint/2010/main" val="268977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93925" y="7680325"/>
            <a:ext cx="19675475" cy="2172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22021800" y="7680325"/>
            <a:ext cx="19675475" cy="217265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B8299C-17B3-44B1-B052-CEACAA9A4E37}" type="slidenum">
              <a:rPr lang="en-US"/>
              <a:pPr>
                <a:defRPr/>
              </a:pPr>
              <a:t>‹#›</a:t>
            </a:fld>
            <a:endParaRPr lang="en-US"/>
          </a:p>
        </p:txBody>
      </p:sp>
    </p:spTree>
    <p:extLst>
      <p:ext uri="{BB962C8B-B14F-4D97-AF65-F5344CB8AC3E}">
        <p14:creationId xmlns:p14="http://schemas.microsoft.com/office/powerpoint/2010/main" val="17119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36CE8-E330-4415-86D5-40687388B761}" type="slidenum">
              <a:rPr lang="en-US"/>
              <a:pPr>
                <a:defRPr/>
              </a:pPr>
              <a:t>‹#›</a:t>
            </a:fld>
            <a:endParaRPr lang="en-US"/>
          </a:p>
        </p:txBody>
      </p:sp>
    </p:spTree>
    <p:extLst>
      <p:ext uri="{BB962C8B-B14F-4D97-AF65-F5344CB8AC3E}">
        <p14:creationId xmlns:p14="http://schemas.microsoft.com/office/powerpoint/2010/main" val="3952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553DCF-3D02-4D8F-8D3C-0C7DB05EE75B}" type="slidenum">
              <a:rPr lang="en-US"/>
              <a:pPr>
                <a:defRPr/>
              </a:pPr>
              <a:t>‹#›</a:t>
            </a:fld>
            <a:endParaRPr lang="en-US"/>
          </a:p>
        </p:txBody>
      </p:sp>
    </p:spTree>
    <p:extLst>
      <p:ext uri="{BB962C8B-B14F-4D97-AF65-F5344CB8AC3E}">
        <p14:creationId xmlns:p14="http://schemas.microsoft.com/office/powerpoint/2010/main" val="412220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B7629D-8165-47E0-B437-113E0B87556C}" type="slidenum">
              <a:rPr lang="en-US"/>
              <a:pPr>
                <a:defRPr/>
              </a:pPr>
              <a:t>‹#›</a:t>
            </a:fld>
            <a:endParaRPr lang="en-US"/>
          </a:p>
        </p:txBody>
      </p:sp>
    </p:spTree>
    <p:extLst>
      <p:ext uri="{BB962C8B-B14F-4D97-AF65-F5344CB8AC3E}">
        <p14:creationId xmlns:p14="http://schemas.microsoft.com/office/powerpoint/2010/main" val="373310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CF128F-276E-4E05-B2AB-A7A5F140BC4B}" type="slidenum">
              <a:rPr lang="en-US"/>
              <a:pPr>
                <a:defRPr/>
              </a:pPr>
              <a:t>‹#›</a:t>
            </a:fld>
            <a:endParaRPr lang="en-US"/>
          </a:p>
        </p:txBody>
      </p:sp>
    </p:spTree>
    <p:extLst>
      <p:ext uri="{BB962C8B-B14F-4D97-AF65-F5344CB8AC3E}">
        <p14:creationId xmlns:p14="http://schemas.microsoft.com/office/powerpoint/2010/main" val="284433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19DEC3-FA4E-4D04-9763-B97364C9A957}" type="slidenum">
              <a:rPr lang="en-US"/>
              <a:pPr>
                <a:defRPr/>
              </a:pPr>
              <a:t>‹#›</a:t>
            </a:fld>
            <a:endParaRPr lang="en-US"/>
          </a:p>
        </p:txBody>
      </p:sp>
    </p:spTree>
    <p:extLst>
      <p:ext uri="{BB962C8B-B14F-4D97-AF65-F5344CB8AC3E}">
        <p14:creationId xmlns:p14="http://schemas.microsoft.com/office/powerpoint/2010/main" val="72949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15C58A-C8E9-4705-94F0-1509B43988E4}" type="slidenum">
              <a:rPr lang="en-US"/>
              <a:pPr>
                <a:defRPr/>
              </a:pPr>
              <a:t>‹#›</a:t>
            </a:fld>
            <a:endParaRPr lang="en-US"/>
          </a:p>
        </p:txBody>
      </p:sp>
    </p:spTree>
    <p:extLst>
      <p:ext uri="{BB962C8B-B14F-4D97-AF65-F5344CB8AC3E}">
        <p14:creationId xmlns:p14="http://schemas.microsoft.com/office/powerpoint/2010/main" val="130321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408867-3901-4435-8F06-FADE497E80A6}" type="slidenum">
              <a:rPr lang="en-US"/>
              <a:pPr>
                <a:defRPr/>
              </a:pPr>
              <a:t>‹#›</a:t>
            </a:fld>
            <a:endParaRPr lang="en-US"/>
          </a:p>
        </p:txBody>
      </p:sp>
    </p:spTree>
    <p:extLst>
      <p:ext uri="{BB962C8B-B14F-4D97-AF65-F5344CB8AC3E}">
        <p14:creationId xmlns:p14="http://schemas.microsoft.com/office/powerpoint/2010/main" val="207894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512EE-96A2-4FE9-BA9E-76EF90F4733F}" type="slidenum">
              <a:rPr lang="en-US"/>
              <a:pPr>
                <a:defRPr/>
              </a:pPr>
              <a:t>‹#›</a:t>
            </a:fld>
            <a:endParaRPr lang="en-US"/>
          </a:p>
        </p:txBody>
      </p:sp>
    </p:spTree>
    <p:extLst>
      <p:ext uri="{BB962C8B-B14F-4D97-AF65-F5344CB8AC3E}">
        <p14:creationId xmlns:p14="http://schemas.microsoft.com/office/powerpoint/2010/main" val="79466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defRPr sz="7100"/>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lgn="ctr">
              <a:defRPr sz="7100"/>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lgn="r">
              <a:defRPr sz="7100"/>
            </a:lvl1pPr>
          </a:lstStyle>
          <a:p>
            <a:pPr>
              <a:defRPr/>
            </a:pPr>
            <a:fld id="{FF7C6C35-3651-4A3B-AC3C-B07F3644F3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charset="0"/>
        </a:defRPr>
      </a:lvl2pPr>
      <a:lvl3pPr algn="ctr" defTabSz="4703763" rtl="0" eaLnBrk="0" fontAlgn="base" hangingPunct="0">
        <a:spcBef>
          <a:spcPct val="0"/>
        </a:spcBef>
        <a:spcAft>
          <a:spcPct val="0"/>
        </a:spcAft>
        <a:defRPr sz="22700">
          <a:solidFill>
            <a:schemeClr val="tx2"/>
          </a:solidFill>
          <a:latin typeface="Arial" charset="0"/>
        </a:defRPr>
      </a:lvl3pPr>
      <a:lvl4pPr algn="ctr" defTabSz="4703763" rtl="0" eaLnBrk="0" fontAlgn="base" hangingPunct="0">
        <a:spcBef>
          <a:spcPct val="0"/>
        </a:spcBef>
        <a:spcAft>
          <a:spcPct val="0"/>
        </a:spcAft>
        <a:defRPr sz="22700">
          <a:solidFill>
            <a:schemeClr val="tx2"/>
          </a:solidFill>
          <a:latin typeface="Arial" charset="0"/>
        </a:defRPr>
      </a:lvl4pPr>
      <a:lvl5pPr algn="ctr" defTabSz="4703763" rtl="0" eaLnBrk="0" fontAlgn="base" hangingPunct="0">
        <a:spcBef>
          <a:spcPct val="0"/>
        </a:spcBef>
        <a:spcAft>
          <a:spcPct val="0"/>
        </a:spcAft>
        <a:defRPr sz="22700">
          <a:solidFill>
            <a:schemeClr val="tx2"/>
          </a:solidFill>
          <a:latin typeface="Arial" charset="0"/>
        </a:defRPr>
      </a:lvl5pPr>
      <a:lvl6pPr marL="457200" algn="ctr" defTabSz="4703763" rtl="0" fontAlgn="base">
        <a:spcBef>
          <a:spcPct val="0"/>
        </a:spcBef>
        <a:spcAft>
          <a:spcPct val="0"/>
        </a:spcAft>
        <a:defRPr sz="22700">
          <a:solidFill>
            <a:schemeClr val="tx2"/>
          </a:solidFill>
          <a:latin typeface="Arial" charset="0"/>
        </a:defRPr>
      </a:lvl6pPr>
      <a:lvl7pPr marL="914400" algn="ctr" defTabSz="4703763" rtl="0" fontAlgn="base">
        <a:spcBef>
          <a:spcPct val="0"/>
        </a:spcBef>
        <a:spcAft>
          <a:spcPct val="0"/>
        </a:spcAft>
        <a:defRPr sz="22700">
          <a:solidFill>
            <a:schemeClr val="tx2"/>
          </a:solidFill>
          <a:latin typeface="Arial" charset="0"/>
        </a:defRPr>
      </a:lvl7pPr>
      <a:lvl8pPr marL="1371600" algn="ctr" defTabSz="4703763" rtl="0" fontAlgn="base">
        <a:spcBef>
          <a:spcPct val="0"/>
        </a:spcBef>
        <a:spcAft>
          <a:spcPct val="0"/>
        </a:spcAft>
        <a:defRPr sz="22700">
          <a:solidFill>
            <a:schemeClr val="tx2"/>
          </a:solidFill>
          <a:latin typeface="Arial" charset="0"/>
        </a:defRPr>
      </a:lvl8pPr>
      <a:lvl9pPr marL="1828800" algn="ctr" defTabSz="4703763" rtl="0" fontAlgn="base">
        <a:spcBef>
          <a:spcPct val="0"/>
        </a:spcBef>
        <a:spcAft>
          <a:spcPct val="0"/>
        </a:spcAft>
        <a:defRPr sz="22700">
          <a:solidFill>
            <a:schemeClr val="tx2"/>
          </a:solidFill>
          <a:latin typeface="Arial" charset="0"/>
        </a:defRPr>
      </a:lvl9pPr>
    </p:titleStyle>
    <p:bodyStyle>
      <a:lvl1pPr marL="1762125" indent="-1762125"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75338" indent="-1171575" algn="l" defTabSz="4703763" rtl="0" eaLnBrk="0" fontAlgn="base" hangingPunct="0">
        <a:spcBef>
          <a:spcPct val="20000"/>
        </a:spcBef>
        <a:spcAft>
          <a:spcPct val="0"/>
        </a:spcAft>
        <a:buChar char="•"/>
        <a:defRPr sz="12400">
          <a:solidFill>
            <a:schemeClr val="tx1"/>
          </a:solidFill>
          <a:latin typeface="+mn-lt"/>
        </a:defRPr>
      </a:lvl3pPr>
      <a:lvl4pPr marL="8228013" indent="-1173163" algn="l" defTabSz="4703763" rtl="0" eaLnBrk="0" fontAlgn="base" hangingPunct="0">
        <a:spcBef>
          <a:spcPct val="20000"/>
        </a:spcBef>
        <a:spcAft>
          <a:spcPct val="0"/>
        </a:spcAft>
        <a:buChar char="–"/>
        <a:defRPr sz="10300">
          <a:solidFill>
            <a:schemeClr val="tx1"/>
          </a:solidFill>
          <a:latin typeface="+mn-lt"/>
        </a:defRPr>
      </a:lvl4pPr>
      <a:lvl5pPr marL="10582275" indent="-1176338" algn="l" defTabSz="4703763" rtl="0" eaLnBrk="0" fontAlgn="base" hangingPunct="0">
        <a:spcBef>
          <a:spcPct val="20000"/>
        </a:spcBef>
        <a:spcAft>
          <a:spcPct val="0"/>
        </a:spcAft>
        <a:buChar char="»"/>
        <a:defRPr sz="10300">
          <a:solidFill>
            <a:schemeClr val="tx1"/>
          </a:solidFill>
          <a:latin typeface="+mn-lt"/>
        </a:defRPr>
      </a:lvl5pPr>
      <a:lvl6pPr marL="11039475" indent="-1176338" algn="l" defTabSz="4703763" rtl="0" fontAlgn="base">
        <a:spcBef>
          <a:spcPct val="20000"/>
        </a:spcBef>
        <a:spcAft>
          <a:spcPct val="0"/>
        </a:spcAft>
        <a:buChar char="»"/>
        <a:defRPr sz="10300">
          <a:solidFill>
            <a:schemeClr val="tx1"/>
          </a:solidFill>
          <a:latin typeface="+mn-lt"/>
        </a:defRPr>
      </a:lvl6pPr>
      <a:lvl7pPr marL="11496675" indent="-1176338" algn="l" defTabSz="4703763" rtl="0" fontAlgn="base">
        <a:spcBef>
          <a:spcPct val="20000"/>
        </a:spcBef>
        <a:spcAft>
          <a:spcPct val="0"/>
        </a:spcAft>
        <a:buChar char="»"/>
        <a:defRPr sz="10300">
          <a:solidFill>
            <a:schemeClr val="tx1"/>
          </a:solidFill>
          <a:latin typeface="+mn-lt"/>
        </a:defRPr>
      </a:lvl7pPr>
      <a:lvl8pPr marL="11953875" indent="-1176338" algn="l" defTabSz="4703763" rtl="0" fontAlgn="base">
        <a:spcBef>
          <a:spcPct val="20000"/>
        </a:spcBef>
        <a:spcAft>
          <a:spcPct val="0"/>
        </a:spcAft>
        <a:buChar char="»"/>
        <a:defRPr sz="10300">
          <a:solidFill>
            <a:schemeClr val="tx1"/>
          </a:solidFill>
          <a:latin typeface="+mn-lt"/>
        </a:defRPr>
      </a:lvl8pPr>
      <a:lvl9pPr marL="12411075" indent="-1176338" algn="l" defTabSz="4703763"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chart" Target="../charts/chart2.xml"/><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198123">
                <a:alpha val="71000"/>
              </a:srgb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050" name="Rectangle 13"/>
          <p:cNvSpPr>
            <a:spLocks noGrp="1" noChangeArrowheads="1"/>
          </p:cNvSpPr>
          <p:nvPr>
            <p:ph type="title"/>
          </p:nvPr>
        </p:nvSpPr>
        <p:spPr>
          <a:xfrm>
            <a:off x="873124" y="1317625"/>
            <a:ext cx="42267773" cy="5486400"/>
          </a:xfrm>
          <a:solidFill>
            <a:srgbClr val="5F2820"/>
          </a:solidFill>
          <a:ln w="60325" cap="flat">
            <a:solidFill>
              <a:srgbClr val="C19859"/>
            </a:solidFill>
            <a:miter lim="800000"/>
            <a:headEnd/>
            <a:tailEnd/>
          </a:ln>
        </p:spPr>
        <p:txBody>
          <a:bodyPr/>
          <a:lstStyle/>
          <a:p>
            <a:pPr eaLnBrk="1" hangingPunct="1"/>
            <a:r>
              <a:rPr lang="en-US" sz="11300" b="1" dirty="0" smtClean="0">
                <a:solidFill>
                  <a:schemeClr val="bg1"/>
                </a:solidFill>
                <a:latin typeface="Lucida Bright" pitchFamily="18" charset="0"/>
              </a:rPr>
              <a:t>Engineering Using Nature’s Template</a:t>
            </a:r>
            <a:r>
              <a:rPr lang="en-US" sz="6000" dirty="0" smtClean="0">
                <a:latin typeface="Lucida Bright" pitchFamily="18" charset="0"/>
              </a:rPr>
              <a:t/>
            </a:r>
            <a:br>
              <a:rPr lang="en-US" sz="6000" dirty="0" smtClean="0">
                <a:latin typeface="Lucida Bright" pitchFamily="18" charset="0"/>
              </a:rPr>
            </a:br>
            <a:r>
              <a:rPr lang="en-US" sz="7200" dirty="0" smtClean="0">
                <a:solidFill>
                  <a:schemeClr val="bg1"/>
                </a:solidFill>
                <a:latin typeface="Lucida Bright" pitchFamily="18" charset="0"/>
              </a:rPr>
              <a:t>Andrew Fisher</a:t>
            </a:r>
            <a:r>
              <a:rPr lang="en-US" sz="7200" i="1" dirty="0" smtClean="0">
                <a:solidFill>
                  <a:schemeClr val="bg1"/>
                </a:solidFill>
                <a:latin typeface="Lucida Bright" pitchFamily="18" charset="0"/>
              </a:rPr>
              <a:t/>
            </a:r>
            <a:br>
              <a:rPr lang="en-US" sz="7200" i="1" dirty="0" smtClean="0">
                <a:solidFill>
                  <a:schemeClr val="bg1"/>
                </a:solidFill>
                <a:latin typeface="Lucida Bright" pitchFamily="18" charset="0"/>
              </a:rPr>
            </a:br>
            <a:r>
              <a:rPr lang="en-US" sz="7200" dirty="0" smtClean="0">
                <a:solidFill>
                  <a:schemeClr val="bg1"/>
                </a:solidFill>
                <a:latin typeface="Lucida Bright" pitchFamily="18" charset="0"/>
              </a:rPr>
              <a:t>Northwest High School, Anatomy and Physiology</a:t>
            </a:r>
          </a:p>
        </p:txBody>
      </p:sp>
      <p:sp>
        <p:nvSpPr>
          <p:cNvPr id="2054" name="Text Box 21"/>
          <p:cNvSpPr txBox="1">
            <a:spLocks noChangeArrowheads="1"/>
          </p:cNvSpPr>
          <p:nvPr/>
        </p:nvSpPr>
        <p:spPr bwMode="auto">
          <a:xfrm>
            <a:off x="730250" y="16681450"/>
            <a:ext cx="132905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endParaRPr lang="en-US" sz="9200"/>
          </a:p>
        </p:txBody>
      </p:sp>
      <p:sp>
        <p:nvSpPr>
          <p:cNvPr id="2055" name="Text Box 22"/>
          <p:cNvSpPr txBox="1">
            <a:spLocks noChangeArrowheads="1"/>
          </p:cNvSpPr>
          <p:nvPr/>
        </p:nvSpPr>
        <p:spPr bwMode="auto">
          <a:xfrm>
            <a:off x="609600" y="16529050"/>
            <a:ext cx="1377632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endParaRPr lang="en-US" sz="9200"/>
          </a:p>
        </p:txBody>
      </p:sp>
      <p:sp>
        <p:nvSpPr>
          <p:cNvPr id="2059" name="Text Box 32"/>
          <p:cNvSpPr txBox="1">
            <a:spLocks noChangeArrowheads="1"/>
          </p:cNvSpPr>
          <p:nvPr/>
        </p:nvSpPr>
        <p:spPr bwMode="auto">
          <a:xfrm>
            <a:off x="873125" y="17953038"/>
            <a:ext cx="13633450" cy="1347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spcBef>
                <a:spcPct val="50000"/>
              </a:spcBef>
            </a:pPr>
            <a:r>
              <a:rPr lang="en-US" sz="4000" b="1" dirty="0" smtClean="0">
                <a:latin typeface="Lucida Bright" pitchFamily="18" charset="0"/>
              </a:rPr>
              <a:t>Title: Modeling a Human-Like Finger and The Anatomy of the Camera.</a:t>
            </a:r>
          </a:p>
          <a:p>
            <a:pPr eaLnBrk="1" hangingPunct="1">
              <a:spcBef>
                <a:spcPct val="50000"/>
              </a:spcBef>
            </a:pPr>
            <a:r>
              <a:rPr lang="en-US" sz="4000" b="1" dirty="0" smtClean="0">
                <a:latin typeface="Lucida Bright" pitchFamily="18" charset="0"/>
              </a:rPr>
              <a:t>Guiding Questions:</a:t>
            </a:r>
          </a:p>
          <a:p>
            <a:pPr marL="571500" indent="-571500" eaLnBrk="1" hangingPunct="1">
              <a:spcBef>
                <a:spcPct val="50000"/>
              </a:spcBef>
              <a:buFont typeface="Arial" panose="020B0604020202020204" pitchFamily="34" charset="0"/>
              <a:buChar char="•"/>
            </a:pPr>
            <a:r>
              <a:rPr lang="en-US" sz="4000" b="1" dirty="0" smtClean="0">
                <a:latin typeface="Lucida Bright" pitchFamily="18" charset="0"/>
              </a:rPr>
              <a:t>What are the parts of the eye and the camera?</a:t>
            </a:r>
          </a:p>
          <a:p>
            <a:pPr marL="685800" indent="-685800" eaLnBrk="1" hangingPunct="1">
              <a:spcBef>
                <a:spcPct val="50000"/>
              </a:spcBef>
              <a:buFont typeface="Arial" panose="020B0604020202020204" pitchFamily="34" charset="0"/>
              <a:buChar char="•"/>
            </a:pPr>
            <a:r>
              <a:rPr lang="en-US" sz="4000" b="1" dirty="0" smtClean="0">
                <a:latin typeface="Lucida Bright" pitchFamily="18" charset="0"/>
              </a:rPr>
              <a:t>What do the human eye and the camera have in common?</a:t>
            </a:r>
          </a:p>
          <a:p>
            <a:pPr marL="685800" indent="-685800" eaLnBrk="1" hangingPunct="1">
              <a:spcBef>
                <a:spcPct val="50000"/>
              </a:spcBef>
              <a:buFont typeface="Arial" panose="020B0604020202020204" pitchFamily="34" charset="0"/>
              <a:buChar char="•"/>
            </a:pPr>
            <a:r>
              <a:rPr lang="en-US" sz="4000" b="1" dirty="0" smtClean="0">
                <a:latin typeface="Lucida Bright" pitchFamily="18" charset="0"/>
              </a:rPr>
              <a:t>What inventions have mimicked nature?</a:t>
            </a:r>
          </a:p>
          <a:p>
            <a:pPr marL="685800" indent="-685800" eaLnBrk="1" hangingPunct="1">
              <a:spcBef>
                <a:spcPct val="50000"/>
              </a:spcBef>
              <a:buFont typeface="Arial" panose="020B0604020202020204" pitchFamily="34" charset="0"/>
              <a:buChar char="•"/>
            </a:pPr>
            <a:r>
              <a:rPr lang="en-US" sz="4000" b="1" dirty="0" smtClean="0">
                <a:latin typeface="Lucida Bright" pitchFamily="18" charset="0"/>
              </a:rPr>
              <a:t>How do engineers use the human form to influence their designs?</a:t>
            </a:r>
            <a:endParaRPr lang="en-US" sz="4000" b="1" dirty="0">
              <a:latin typeface="Lucida Bright" pitchFamily="18" charset="0"/>
            </a:endParaRPr>
          </a:p>
          <a:p>
            <a:pPr eaLnBrk="1" hangingPunct="1">
              <a:spcBef>
                <a:spcPct val="50000"/>
              </a:spcBef>
            </a:pPr>
            <a:r>
              <a:rPr lang="en-US" sz="4000" b="1" dirty="0" smtClean="0">
                <a:latin typeface="Lucida Bright" pitchFamily="18" charset="0"/>
              </a:rPr>
              <a:t>Objectives:</a:t>
            </a:r>
          </a:p>
          <a:p>
            <a:pPr marL="685800" indent="-685800" eaLnBrk="1" hangingPunct="1">
              <a:spcBef>
                <a:spcPct val="50000"/>
              </a:spcBef>
              <a:buFont typeface="Arial" panose="020B0604020202020204" pitchFamily="34" charset="0"/>
              <a:buChar char="•"/>
            </a:pPr>
            <a:r>
              <a:rPr lang="en-US" sz="4000" b="1" dirty="0" smtClean="0">
                <a:latin typeface="Lucida Bright" pitchFamily="18" charset="0"/>
              </a:rPr>
              <a:t>Identify the parts of the eye that correspond to the parts of a camera</a:t>
            </a:r>
          </a:p>
          <a:p>
            <a:pPr marL="685800" indent="-685800" eaLnBrk="1" hangingPunct="1">
              <a:spcBef>
                <a:spcPct val="50000"/>
              </a:spcBef>
              <a:buFont typeface="Arial" panose="020B0604020202020204" pitchFamily="34" charset="0"/>
              <a:buChar char="•"/>
            </a:pPr>
            <a:r>
              <a:rPr lang="en-US" sz="4000" b="1" dirty="0" smtClean="0">
                <a:latin typeface="Lucida Bright" pitchFamily="18" charset="0"/>
              </a:rPr>
              <a:t>Trace the flow of light through a camera </a:t>
            </a:r>
          </a:p>
          <a:p>
            <a:pPr marL="685800" indent="-685800" eaLnBrk="1" hangingPunct="1">
              <a:spcBef>
                <a:spcPct val="50000"/>
              </a:spcBef>
              <a:buFont typeface="Arial" panose="020B0604020202020204" pitchFamily="34" charset="0"/>
              <a:buChar char="•"/>
            </a:pPr>
            <a:r>
              <a:rPr lang="en-US" sz="4000" b="1" dirty="0" smtClean="0">
                <a:latin typeface="Lucida Bright" pitchFamily="18" charset="0"/>
              </a:rPr>
              <a:t>Name inventions that mimic nature</a:t>
            </a:r>
          </a:p>
          <a:p>
            <a:pPr marL="685800" indent="-685800" eaLnBrk="1" hangingPunct="1">
              <a:spcBef>
                <a:spcPct val="50000"/>
              </a:spcBef>
              <a:buFont typeface="Arial" panose="020B0604020202020204" pitchFamily="34" charset="0"/>
              <a:buChar char="•"/>
            </a:pPr>
            <a:r>
              <a:rPr lang="en-US" sz="4000" b="1" dirty="0" smtClean="0">
                <a:latin typeface="Lucida Bright" pitchFamily="18" charset="0"/>
              </a:rPr>
              <a:t>Design and build a model human finger.</a:t>
            </a:r>
          </a:p>
          <a:p>
            <a:pPr marL="685800" indent="-685800" eaLnBrk="1" hangingPunct="1">
              <a:spcBef>
                <a:spcPct val="50000"/>
              </a:spcBef>
              <a:buFont typeface="Arial" panose="020B0604020202020204" pitchFamily="34" charset="0"/>
              <a:buChar char="•"/>
            </a:pPr>
            <a:endParaRPr lang="en-US" sz="4300" b="1" dirty="0"/>
          </a:p>
        </p:txBody>
      </p:sp>
      <p:sp>
        <p:nvSpPr>
          <p:cNvPr id="2060" name="Text Box 35"/>
          <p:cNvSpPr txBox="1">
            <a:spLocks noChangeArrowheads="1"/>
          </p:cNvSpPr>
          <p:nvPr/>
        </p:nvSpPr>
        <p:spPr bwMode="auto">
          <a:xfrm>
            <a:off x="14995525" y="9296400"/>
            <a:ext cx="13535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spcBef>
                <a:spcPct val="50000"/>
              </a:spcBef>
            </a:pPr>
            <a:endParaRPr lang="en-US" sz="4300" b="1">
              <a:solidFill>
                <a:srgbClr val="336600"/>
              </a:solidFill>
            </a:endParaRPr>
          </a:p>
          <a:p>
            <a:pPr eaLnBrk="1" hangingPunct="1">
              <a:spcBef>
                <a:spcPct val="50000"/>
              </a:spcBef>
            </a:pPr>
            <a:endParaRPr lang="en-US" sz="10300" b="1"/>
          </a:p>
        </p:txBody>
      </p:sp>
      <p:sp>
        <p:nvSpPr>
          <p:cNvPr id="2062" name="Text Box 40"/>
          <p:cNvSpPr txBox="1">
            <a:spLocks noChangeArrowheads="1"/>
          </p:cNvSpPr>
          <p:nvPr/>
        </p:nvSpPr>
        <p:spPr bwMode="auto">
          <a:xfrm>
            <a:off x="638175" y="8872955"/>
            <a:ext cx="13531850" cy="791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spcBef>
                <a:spcPct val="50000"/>
              </a:spcBef>
            </a:pPr>
            <a:r>
              <a:rPr lang="en-US" sz="4000" b="1" dirty="0" smtClean="0">
                <a:latin typeface="Lucida Bright" pitchFamily="18" charset="0"/>
              </a:rPr>
              <a:t>Topic: Engineering solutions based on items found in nature, and particularly human anatomy. </a:t>
            </a:r>
          </a:p>
          <a:p>
            <a:pPr eaLnBrk="1" hangingPunct="1">
              <a:spcBef>
                <a:spcPct val="50000"/>
              </a:spcBef>
            </a:pPr>
            <a:endParaRPr lang="en-US" sz="2400" b="1" dirty="0">
              <a:latin typeface="Lucida Bright" pitchFamily="18" charset="0"/>
            </a:endParaRPr>
          </a:p>
          <a:p>
            <a:pPr eaLnBrk="1" hangingPunct="1">
              <a:spcBef>
                <a:spcPct val="50000"/>
              </a:spcBef>
            </a:pPr>
            <a:r>
              <a:rPr lang="en-US" sz="4000" b="1" dirty="0" smtClean="0">
                <a:latin typeface="Lucida Bright" pitchFamily="18" charset="0"/>
              </a:rPr>
              <a:t>Standards: Students will be able to…</a:t>
            </a:r>
          </a:p>
          <a:p>
            <a:pPr marL="1314450" lvl="1" indent="-571500" eaLnBrk="1" hangingPunct="1">
              <a:spcBef>
                <a:spcPct val="50000"/>
              </a:spcBef>
              <a:buFont typeface="Arial" panose="020B0604020202020204" pitchFamily="34" charset="0"/>
              <a:buChar char="•"/>
            </a:pPr>
            <a:r>
              <a:rPr lang="en-US" sz="3200" b="1" dirty="0" smtClean="0">
                <a:latin typeface="Lucida Bright" pitchFamily="18" charset="0"/>
              </a:rPr>
              <a:t>Describe the functions of the human skeleton</a:t>
            </a:r>
          </a:p>
          <a:p>
            <a:pPr marL="1314450" lvl="1" indent="-571500" eaLnBrk="1" hangingPunct="1">
              <a:spcBef>
                <a:spcPct val="50000"/>
              </a:spcBef>
              <a:buFont typeface="Arial" panose="020B0604020202020204" pitchFamily="34" charset="0"/>
              <a:buChar char="•"/>
            </a:pPr>
            <a:r>
              <a:rPr lang="en-US" sz="3200" b="1" dirty="0" smtClean="0">
                <a:latin typeface="Lucida Bright" pitchFamily="18" charset="0"/>
              </a:rPr>
              <a:t>Describe the macroscopic structures of the long bone and their functions</a:t>
            </a:r>
          </a:p>
          <a:p>
            <a:pPr marL="1314450" lvl="1" indent="-571500" eaLnBrk="1" hangingPunct="1">
              <a:spcBef>
                <a:spcPct val="50000"/>
              </a:spcBef>
              <a:buFont typeface="Arial" panose="020B0604020202020204" pitchFamily="34" charset="0"/>
              <a:buChar char="•"/>
            </a:pPr>
            <a:r>
              <a:rPr lang="en-US" sz="3200" b="1" dirty="0" smtClean="0">
                <a:latin typeface="Lucida Bright" pitchFamily="18" charset="0"/>
              </a:rPr>
              <a:t>Define and identify muscles origins and insertions</a:t>
            </a:r>
          </a:p>
          <a:p>
            <a:pPr marL="1314450" lvl="1" indent="-571500" eaLnBrk="1" hangingPunct="1">
              <a:spcBef>
                <a:spcPct val="50000"/>
              </a:spcBef>
              <a:buFont typeface="Arial" panose="020B0604020202020204" pitchFamily="34" charset="0"/>
              <a:buChar char="•"/>
            </a:pPr>
            <a:r>
              <a:rPr lang="en-US" sz="3200" b="1" dirty="0" smtClean="0">
                <a:latin typeface="Lucida Bright" pitchFamily="18" charset="0"/>
              </a:rPr>
              <a:t>Describe muscle movements and provide examples</a:t>
            </a:r>
          </a:p>
          <a:p>
            <a:pPr marL="1314450" lvl="1" indent="-571500" eaLnBrk="1" hangingPunct="1">
              <a:spcBef>
                <a:spcPct val="50000"/>
              </a:spcBef>
              <a:buFont typeface="Arial" panose="020B0604020202020204" pitchFamily="34" charset="0"/>
              <a:buChar char="•"/>
            </a:pPr>
            <a:r>
              <a:rPr lang="en-US" sz="3200" b="1" dirty="0" smtClean="0">
                <a:latin typeface="Lucida Bright" pitchFamily="18" charset="0"/>
              </a:rPr>
              <a:t>Identify structures and functions of the human eye</a:t>
            </a:r>
            <a:endParaRPr lang="en-US" sz="3200" b="1" dirty="0">
              <a:latin typeface="Lucida Bright" pitchFamily="18" charset="0"/>
            </a:endParaRPr>
          </a:p>
          <a:p>
            <a:pPr eaLnBrk="1" hangingPunct="1">
              <a:spcBef>
                <a:spcPct val="50000"/>
              </a:spcBef>
            </a:pPr>
            <a:endParaRPr lang="en-US" sz="4000" b="1" dirty="0">
              <a:latin typeface="Lucida Bright" pitchFamily="18" charset="0"/>
            </a:endParaRPr>
          </a:p>
        </p:txBody>
      </p:sp>
      <p:sp>
        <p:nvSpPr>
          <p:cNvPr id="2063" name="Rectangle 42"/>
          <p:cNvSpPr>
            <a:spLocks noChangeArrowheads="1"/>
          </p:cNvSpPr>
          <p:nvPr/>
        </p:nvSpPr>
        <p:spPr bwMode="auto">
          <a:xfrm>
            <a:off x="873124" y="1317625"/>
            <a:ext cx="457200" cy="5486400"/>
          </a:xfrm>
          <a:prstGeom prst="rect">
            <a:avLst/>
          </a:prstGeom>
          <a:solidFill>
            <a:srgbClr val="C19859"/>
          </a:solidFill>
          <a:ln>
            <a:noFill/>
          </a:ln>
          <a:extLst/>
        </p:spPr>
        <p:txBody>
          <a:bodyPr wrap="none" anchor="ctr"/>
          <a:lstStyle/>
          <a:p>
            <a:endParaRPr lang="en-US"/>
          </a:p>
        </p:txBody>
      </p:sp>
      <p:sp>
        <p:nvSpPr>
          <p:cNvPr id="2064" name="Rectangle 43"/>
          <p:cNvSpPr>
            <a:spLocks noChangeArrowheads="1"/>
          </p:cNvSpPr>
          <p:nvPr/>
        </p:nvSpPr>
        <p:spPr bwMode="auto">
          <a:xfrm>
            <a:off x="42683697" y="1317625"/>
            <a:ext cx="457200" cy="5486400"/>
          </a:xfrm>
          <a:prstGeom prst="rect">
            <a:avLst/>
          </a:prstGeom>
          <a:solidFill>
            <a:srgbClr val="C19859"/>
          </a:solidFill>
          <a:ln>
            <a:noFill/>
          </a:ln>
          <a:extLst/>
        </p:spPr>
        <p:txBody>
          <a:bodyPr wrap="none" anchor="ctr"/>
          <a:lstStyle/>
          <a:p>
            <a:endParaRPr lang="en-US"/>
          </a:p>
        </p:txBody>
      </p:sp>
      <p:sp>
        <p:nvSpPr>
          <p:cNvPr id="2068" name="TextBox 5"/>
          <p:cNvSpPr txBox="1">
            <a:spLocks noChangeArrowheads="1"/>
          </p:cNvSpPr>
          <p:nvPr/>
        </p:nvSpPr>
        <p:spPr bwMode="auto">
          <a:xfrm>
            <a:off x="14861314" y="23918375"/>
            <a:ext cx="13712825"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sz="4000" dirty="0" smtClean="0"/>
              <a:t>The Engineering Design Process (EDP) was not used in its entirety, because of the limited timeframe. However students were still asked to design a solution before the implementation. EDP calls for a refinement phase, however this was eliminated because of time. This activity shows that the use of “nature’s template” is a real world practice </a:t>
            </a:r>
          </a:p>
          <a:p>
            <a:pPr eaLnBrk="1" hangingPunct="1"/>
            <a:r>
              <a:rPr lang="en-US" sz="4000" dirty="0" smtClean="0"/>
              <a:t>in engineering. When executing the </a:t>
            </a:r>
          </a:p>
          <a:p>
            <a:pPr eaLnBrk="1" hangingPunct="1"/>
            <a:r>
              <a:rPr lang="en-US" sz="4000" dirty="0" smtClean="0"/>
              <a:t>activity students will hopefully gain an </a:t>
            </a:r>
          </a:p>
          <a:p>
            <a:pPr eaLnBrk="1" hangingPunct="1"/>
            <a:r>
              <a:rPr lang="en-US" sz="4000" dirty="0" smtClean="0"/>
              <a:t>understanding of what researchers in </a:t>
            </a:r>
          </a:p>
          <a:p>
            <a:pPr eaLnBrk="1" hangingPunct="1"/>
            <a:r>
              <a:rPr lang="en-US" sz="4000" dirty="0" smtClean="0"/>
              <a:t>the field of anatomy can do while working </a:t>
            </a:r>
          </a:p>
          <a:p>
            <a:pPr eaLnBrk="1" hangingPunct="1"/>
            <a:r>
              <a:rPr lang="en-US" sz="4000" dirty="0" smtClean="0"/>
              <a:t>with engineers on real world applications. </a:t>
            </a:r>
          </a:p>
        </p:txBody>
      </p:sp>
      <p:sp>
        <p:nvSpPr>
          <p:cNvPr id="2069" name="TextBox 6"/>
          <p:cNvSpPr txBox="1">
            <a:spLocks noChangeArrowheads="1"/>
          </p:cNvSpPr>
          <p:nvPr/>
        </p:nvSpPr>
        <p:spPr bwMode="auto">
          <a:xfrm>
            <a:off x="15392400" y="9412288"/>
            <a:ext cx="12649200" cy="1332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sz="4300" dirty="0" smtClean="0"/>
              <a:t>Day 1: The Anatomy of the Camera -  This presentation focused on how the human eye is very similar to the digital camera. Also, the end of the presentation talks about some human inventions that are influenced by nature. </a:t>
            </a:r>
          </a:p>
          <a:p>
            <a:pPr eaLnBrk="1" hangingPunct="1"/>
            <a:endParaRPr lang="en-US" sz="4300" dirty="0"/>
          </a:p>
          <a:p>
            <a:pPr eaLnBrk="1" hangingPunct="1"/>
            <a:r>
              <a:rPr lang="en-US" sz="4300" dirty="0" smtClean="0"/>
              <a:t>Day 2: Modeling a Human-Like Finger- This activity involved designing and building a human like finger out of common craft items. These items included popsicle sticks, skewers, rubber bands, string and more. </a:t>
            </a:r>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p:txBody>
      </p:sp>
      <p:sp>
        <p:nvSpPr>
          <p:cNvPr id="2070" name="TextBox 7"/>
          <p:cNvSpPr txBox="1">
            <a:spLocks noChangeArrowheads="1"/>
          </p:cNvSpPr>
          <p:nvPr/>
        </p:nvSpPr>
        <p:spPr bwMode="auto">
          <a:xfrm>
            <a:off x="29263976" y="25039638"/>
            <a:ext cx="13876922"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sz="4300" dirty="0" smtClean="0"/>
              <a:t>My activity was successful, the two day application was exactly as planned. However if I was to do this again I would consider the following points. </a:t>
            </a:r>
          </a:p>
          <a:p>
            <a:pPr marL="571500" indent="-571500" eaLnBrk="1" hangingPunct="1">
              <a:buFont typeface="Arial" panose="020B0604020202020204" pitchFamily="34" charset="0"/>
              <a:buChar char="•"/>
            </a:pPr>
            <a:r>
              <a:rPr lang="en-US" sz="4300" dirty="0" smtClean="0"/>
              <a:t>Introducing background knowledge on electricity</a:t>
            </a:r>
          </a:p>
          <a:p>
            <a:pPr marL="571500" indent="-571500" eaLnBrk="1" hangingPunct="1">
              <a:buFont typeface="Arial" panose="020B0604020202020204" pitchFamily="34" charset="0"/>
              <a:buChar char="•"/>
            </a:pPr>
            <a:r>
              <a:rPr lang="en-US" sz="4300" dirty="0" smtClean="0"/>
              <a:t>Playing up the refinement stage of the EDP</a:t>
            </a:r>
          </a:p>
          <a:p>
            <a:pPr marL="571500" indent="-571500" eaLnBrk="1" hangingPunct="1">
              <a:buFont typeface="Arial" panose="020B0604020202020204" pitchFamily="34" charset="0"/>
              <a:buChar char="•"/>
            </a:pPr>
            <a:r>
              <a:rPr lang="en-US" sz="4300" dirty="0" smtClean="0"/>
              <a:t>Giving more examples / guidance to students during the finger activity. </a:t>
            </a:r>
          </a:p>
          <a:p>
            <a:pPr marL="571500" indent="-571500" eaLnBrk="1" hangingPunct="1">
              <a:buFont typeface="Arial" panose="020B0604020202020204" pitchFamily="34" charset="0"/>
              <a:buChar char="•"/>
            </a:pPr>
            <a:endParaRPr lang="en-US" sz="4300" dirty="0"/>
          </a:p>
        </p:txBody>
      </p:sp>
      <p:sp>
        <p:nvSpPr>
          <p:cNvPr id="2051" name="Rectangle 17"/>
          <p:cNvSpPr>
            <a:spLocks noChangeArrowheads="1"/>
          </p:cNvSpPr>
          <p:nvPr/>
        </p:nvSpPr>
        <p:spPr bwMode="auto">
          <a:xfrm>
            <a:off x="457200" y="7429500"/>
            <a:ext cx="13893800" cy="1371600"/>
          </a:xfrm>
          <a:prstGeom prst="rect">
            <a:avLst/>
          </a:prstGeom>
          <a:solidFill>
            <a:srgbClr val="7B5D2E">
              <a:alpha val="51000"/>
            </a:srgbClr>
          </a:solidFill>
          <a:ln w="9525">
            <a:noFill/>
            <a:miter lim="800000"/>
            <a:headEnd/>
            <a:tailEnd/>
          </a:ln>
        </p:spPr>
        <p:txBody>
          <a:bodyPr wrap="none" lIns="171433" tIns="85716" rIns="171433" bIns="85716" anchor="ctr"/>
          <a:lstStyle/>
          <a:p>
            <a:pPr algn="ctr" defTabSz="4703763"/>
            <a:r>
              <a:rPr lang="en-US" sz="6400" b="1" dirty="0" smtClean="0">
                <a:latin typeface="Lucida Bright" pitchFamily="18" charset="0"/>
              </a:rPr>
              <a:t>Unit Overview</a:t>
            </a:r>
            <a:endParaRPr lang="en-US" sz="6400" b="1" dirty="0">
              <a:latin typeface="Lucida Bright" pitchFamily="18" charset="0"/>
            </a:endParaRPr>
          </a:p>
        </p:txBody>
      </p:sp>
      <p:sp>
        <p:nvSpPr>
          <p:cNvPr id="2052" name="Rectangle 19"/>
          <p:cNvSpPr>
            <a:spLocks noChangeArrowheads="1"/>
          </p:cNvSpPr>
          <p:nvPr/>
        </p:nvSpPr>
        <p:spPr bwMode="auto">
          <a:xfrm>
            <a:off x="14814550" y="7467600"/>
            <a:ext cx="13893800" cy="1371600"/>
          </a:xfrm>
          <a:prstGeom prst="rect">
            <a:avLst/>
          </a:prstGeom>
          <a:solidFill>
            <a:srgbClr val="7B5D2E">
              <a:alpha val="51000"/>
            </a:srgbClr>
          </a:solidFill>
          <a:ln w="9525">
            <a:noFill/>
            <a:miter lim="800000"/>
            <a:headEnd/>
            <a:tailEnd/>
          </a:ln>
        </p:spPr>
        <p:txBody>
          <a:bodyPr wrap="none" lIns="171433" tIns="85716" rIns="171433" bIns="85716" anchor="ctr"/>
          <a:lstStyle/>
          <a:p>
            <a:pPr algn="ctr" defTabSz="4703763"/>
            <a:r>
              <a:rPr lang="en-US" sz="6400" b="1" smtClean="0">
                <a:latin typeface="Lucida Bright" pitchFamily="18" charset="0"/>
              </a:rPr>
              <a:t>Activity </a:t>
            </a:r>
            <a:r>
              <a:rPr lang="en-US" sz="6400" b="1" dirty="0">
                <a:latin typeface="Lucida Bright" pitchFamily="18" charset="0"/>
              </a:rPr>
              <a:t>Implementation</a:t>
            </a:r>
          </a:p>
        </p:txBody>
      </p:sp>
      <p:sp>
        <p:nvSpPr>
          <p:cNvPr id="2053" name="Rectangle 20"/>
          <p:cNvSpPr>
            <a:spLocks noChangeArrowheads="1"/>
          </p:cNvSpPr>
          <p:nvPr/>
        </p:nvSpPr>
        <p:spPr bwMode="auto">
          <a:xfrm>
            <a:off x="29381450" y="7467600"/>
            <a:ext cx="13893800" cy="1371600"/>
          </a:xfrm>
          <a:prstGeom prst="rect">
            <a:avLst/>
          </a:prstGeom>
          <a:solidFill>
            <a:srgbClr val="7B5D2E">
              <a:alpha val="51000"/>
            </a:srgbClr>
          </a:solidFill>
          <a:ln w="9525">
            <a:noFill/>
            <a:miter lim="800000"/>
            <a:headEnd/>
            <a:tailEnd/>
          </a:ln>
        </p:spPr>
        <p:txBody>
          <a:bodyPr wrap="none" lIns="171433" tIns="85716" rIns="171433" bIns="85716" anchor="ctr"/>
          <a:lstStyle/>
          <a:p>
            <a:pPr algn="ctr" defTabSz="4703763"/>
            <a:r>
              <a:rPr lang="en-US" sz="6400" b="1" dirty="0">
                <a:latin typeface="Lucida Bright" pitchFamily="18" charset="0"/>
              </a:rPr>
              <a:t>Student </a:t>
            </a:r>
            <a:r>
              <a:rPr lang="en-US" sz="6400" b="1" dirty="0" smtClean="0">
                <a:latin typeface="Lucida Bright" pitchFamily="18" charset="0"/>
              </a:rPr>
              <a:t>Work</a:t>
            </a:r>
            <a:endParaRPr lang="en-US" sz="6400" b="1" dirty="0">
              <a:latin typeface="Lucida Bright" pitchFamily="18" charset="0"/>
            </a:endParaRPr>
          </a:p>
        </p:txBody>
      </p:sp>
      <p:sp>
        <p:nvSpPr>
          <p:cNvPr id="2056" name="Rectangle 25"/>
          <p:cNvSpPr>
            <a:spLocks noChangeArrowheads="1"/>
          </p:cNvSpPr>
          <p:nvPr/>
        </p:nvSpPr>
        <p:spPr bwMode="auto">
          <a:xfrm>
            <a:off x="592388" y="16139903"/>
            <a:ext cx="13893800" cy="1371600"/>
          </a:xfrm>
          <a:prstGeom prst="rect">
            <a:avLst/>
          </a:prstGeom>
          <a:solidFill>
            <a:srgbClr val="7B5D2E">
              <a:alpha val="51000"/>
            </a:srgbClr>
          </a:solidFill>
          <a:ln w="9525">
            <a:noFill/>
            <a:miter lim="800000"/>
            <a:headEnd/>
            <a:tailEnd/>
          </a:ln>
        </p:spPr>
        <p:txBody>
          <a:bodyPr wrap="none" lIns="171433" tIns="85716" rIns="171433" bIns="85716" anchor="ctr"/>
          <a:lstStyle/>
          <a:p>
            <a:pPr algn="ctr" defTabSz="4703763"/>
            <a:r>
              <a:rPr lang="en-US" sz="6400" b="1" dirty="0" smtClean="0">
                <a:latin typeface="Lucida Bright" pitchFamily="18" charset="0"/>
              </a:rPr>
              <a:t>Activity </a:t>
            </a:r>
            <a:r>
              <a:rPr lang="en-US" sz="6400" b="1" dirty="0">
                <a:latin typeface="Lucida Bright" pitchFamily="18" charset="0"/>
              </a:rPr>
              <a:t>Structure</a:t>
            </a:r>
          </a:p>
        </p:txBody>
      </p:sp>
      <p:sp>
        <p:nvSpPr>
          <p:cNvPr id="2057" name="Rectangle 26"/>
          <p:cNvSpPr>
            <a:spLocks noChangeArrowheads="1"/>
          </p:cNvSpPr>
          <p:nvPr/>
        </p:nvSpPr>
        <p:spPr bwMode="auto">
          <a:xfrm>
            <a:off x="29267150" y="23088600"/>
            <a:ext cx="13893800" cy="1371600"/>
          </a:xfrm>
          <a:prstGeom prst="rect">
            <a:avLst/>
          </a:prstGeom>
          <a:solidFill>
            <a:srgbClr val="7B5D2E">
              <a:alpha val="51000"/>
            </a:srgbClr>
          </a:solidFill>
          <a:ln w="9525">
            <a:noFill/>
            <a:miter lim="800000"/>
            <a:headEnd/>
            <a:tailEnd/>
          </a:ln>
        </p:spPr>
        <p:txBody>
          <a:bodyPr wrap="none" lIns="171433" tIns="85716" rIns="171433" bIns="85716" anchor="ctr"/>
          <a:lstStyle/>
          <a:p>
            <a:pPr algn="ctr" defTabSz="4703763"/>
            <a:r>
              <a:rPr lang="en-US" sz="6400" b="1">
                <a:latin typeface="Lucida Bright" pitchFamily="18" charset="0"/>
              </a:rPr>
              <a:t>Reflection and Conclusion</a:t>
            </a:r>
          </a:p>
        </p:txBody>
      </p:sp>
      <p:sp>
        <p:nvSpPr>
          <p:cNvPr id="2058" name="Rectangle 30"/>
          <p:cNvSpPr>
            <a:spLocks noChangeArrowheads="1"/>
          </p:cNvSpPr>
          <p:nvPr/>
        </p:nvSpPr>
        <p:spPr bwMode="auto">
          <a:xfrm>
            <a:off x="14814550" y="22212068"/>
            <a:ext cx="13893800" cy="1371600"/>
          </a:xfrm>
          <a:prstGeom prst="rect">
            <a:avLst/>
          </a:prstGeom>
          <a:solidFill>
            <a:srgbClr val="7B5D2E">
              <a:alpha val="51000"/>
            </a:srgbClr>
          </a:solidFill>
          <a:ln w="9525">
            <a:noFill/>
            <a:miter lim="800000"/>
            <a:headEnd/>
            <a:tailEnd/>
          </a:ln>
        </p:spPr>
        <p:txBody>
          <a:bodyPr wrap="none" lIns="171433" tIns="85716" rIns="171433" bIns="85716" anchor="ctr"/>
          <a:lstStyle/>
          <a:p>
            <a:pPr algn="ctr" defTabSz="4703763"/>
            <a:r>
              <a:rPr lang="en-US" sz="6400" b="1" dirty="0">
                <a:latin typeface="Lucida Bright" pitchFamily="18" charset="0"/>
              </a:rPr>
              <a:t>Engineering Design Process </a:t>
            </a:r>
          </a:p>
        </p:txBody>
      </p:sp>
      <p:sp>
        <p:nvSpPr>
          <p:cNvPr id="23" name="Rectangle 20"/>
          <p:cNvSpPr>
            <a:spLocks noChangeArrowheads="1"/>
          </p:cNvSpPr>
          <p:nvPr/>
        </p:nvSpPr>
        <p:spPr bwMode="auto">
          <a:xfrm>
            <a:off x="29247097" y="15212886"/>
            <a:ext cx="13893800" cy="2102769"/>
          </a:xfrm>
          <a:prstGeom prst="rect">
            <a:avLst/>
          </a:prstGeom>
          <a:solidFill>
            <a:srgbClr val="7B5D2E">
              <a:alpha val="51000"/>
            </a:srgbClr>
          </a:solidFill>
          <a:ln w="9525">
            <a:noFill/>
            <a:miter lim="800000"/>
            <a:headEnd/>
            <a:tailEnd/>
          </a:ln>
        </p:spPr>
        <p:txBody>
          <a:bodyPr wrap="none" lIns="171433" tIns="85716" rIns="171433" bIns="85716" anchor="ctr"/>
          <a:lstStyle/>
          <a:p>
            <a:pPr algn="ctr" defTabSz="4703763"/>
            <a:r>
              <a:rPr lang="en-US" sz="6400" b="1" dirty="0" smtClean="0">
                <a:latin typeface="Lucida Bright" pitchFamily="18" charset="0"/>
              </a:rPr>
              <a:t>Assessment Results:  </a:t>
            </a:r>
          </a:p>
          <a:p>
            <a:pPr algn="ctr" defTabSz="4703763"/>
            <a:r>
              <a:rPr lang="en-US" sz="6400" b="1" dirty="0" smtClean="0">
                <a:latin typeface="Lucida Bright" pitchFamily="18" charset="0"/>
              </a:rPr>
              <a:t>Impact on Student Learning</a:t>
            </a:r>
            <a:endParaRPr lang="en-US" sz="6400" b="1" dirty="0">
              <a:latin typeface="Lucida Bright" pitchFamily="18" charset="0"/>
            </a:endParaRPr>
          </a:p>
        </p:txBody>
      </p:sp>
      <p:pic>
        <p:nvPicPr>
          <p:cNvPr id="2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9450" y="2647950"/>
            <a:ext cx="4953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6363" y="2560638"/>
            <a:ext cx="21082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4"/>
          <p:cNvSpPr txBox="1">
            <a:spLocks noChangeArrowheads="1"/>
          </p:cNvSpPr>
          <p:nvPr/>
        </p:nvSpPr>
        <p:spPr bwMode="auto">
          <a:xfrm>
            <a:off x="38717538" y="4872038"/>
            <a:ext cx="3886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sz="2800" dirty="0" smtClean="0">
                <a:solidFill>
                  <a:schemeClr val="bg1"/>
                </a:solidFill>
              </a:rPr>
              <a:t>RET </a:t>
            </a:r>
            <a:r>
              <a:rPr lang="en-US" sz="2800" dirty="0">
                <a:solidFill>
                  <a:schemeClr val="bg1"/>
                </a:solidFill>
              </a:rPr>
              <a:t>is funded by the National Science Foundation, grant # EEC 0808696</a:t>
            </a:r>
            <a:r>
              <a:rPr lang="en-US" sz="2800" dirty="0" smtClean="0">
                <a:solidFill>
                  <a:schemeClr val="bg1"/>
                </a:solidFill>
              </a:rPr>
              <a:t>.</a:t>
            </a:r>
            <a:endParaRPr lang="en-US" sz="2800" dirty="0">
              <a:solidFill>
                <a:schemeClr val="bg1"/>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r="39439"/>
          <a:stretch/>
        </p:blipFill>
        <p:spPr>
          <a:xfrm rot="5400000">
            <a:off x="15687346" y="16845882"/>
            <a:ext cx="5103545" cy="4740270"/>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r="53030"/>
          <a:stretch/>
        </p:blipFill>
        <p:spPr>
          <a:xfrm rot="5400000">
            <a:off x="22473735" y="16402159"/>
            <a:ext cx="4724400" cy="5657850"/>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62" b="99252" l="6895" r="80492">
                        <a14:foregroundMark x1="20577" y1="86531" x2="31855" y2="76056"/>
                        <a14:foregroundMark x1="33244" y1="73490" x2="42651" y2="64083"/>
                        <a14:foregroundMark x1="42544" y1="63709" x2="53394" y2="54997"/>
                        <a14:foregroundMark x1="53982" y1="53501" x2="57937" y2="46927"/>
                        <a14:foregroundMark x1="58685" y1="44522" x2="62213" y2="31641"/>
                        <a14:foregroundMark x1="36665" y1="73330" x2="39391" y2="69695"/>
                        <a14:foregroundMark x1="39711" y1="69802" x2="53234" y2="58525"/>
                        <a14:foregroundMark x1="31267" y1="76269" x2="34099" y2="71726"/>
                        <a14:foregroundMark x1="34313" y1="71566" x2="37841" y2="68520"/>
                        <a14:foregroundMark x1="30786" y1="75949" x2="26243" y2="80759"/>
                        <a14:foregroundMark x1="19615" y1="87119" x2="18707" y2="89471"/>
                        <a14:foregroundMark x1="52218" y1="54890" x2="48904" y2="58044"/>
                        <a14:foregroundMark x1="42223" y1="63709" x2="36825" y2="69214"/>
                        <a14:foregroundMark x1="30786" y1="75842" x2="33030" y2="73116"/>
                        <a14:foregroundMark x1="56440" y1="48691" x2="58418" y2="44201"/>
                        <a14:foregroundMark x1="59808" y1="39284" x2="61251" y2="33832"/>
                        <a14:backgroundMark x1="40673" y1="74238" x2="40673" y2="74238"/>
                        <a14:backgroundMark x1="37253" y1="77231" x2="44094" y2="69642"/>
                        <a14:backgroundMark x1="72154" y1="57135" x2="74506" y2="54089"/>
                        <a14:backgroundMark x1="74506" y1="53928" x2="74880" y2="52806"/>
                        <a14:backgroundMark x1="71673" y1="57937" x2="70871" y2="59113"/>
                        <a14:backgroundMark x1="48049" y1="73490" x2="48637" y2="72849"/>
                        <a14:backgroundMark x1="49278" y1="71673" x2="45858" y2="72314"/>
                        <a14:backgroundMark x1="66061" y1="43346" x2="66649" y2="42117"/>
                        <a14:backgroundMark x1="55478" y1="55371" x2="54409" y2="54570"/>
                        <a14:backgroundMark x1="57242" y1="57028" x2="57723" y2="56547"/>
                      </a14:backgroundRemoval>
                    </a14:imgEffect>
                  </a14:imgLayer>
                </a14:imgProps>
              </a:ext>
              <a:ext uri="{28A0092B-C50C-407E-A947-70E740481C1C}">
                <a14:useLocalDpi xmlns:a14="http://schemas.microsoft.com/office/drawing/2010/main" val="0"/>
              </a:ext>
            </a:extLst>
          </a:blip>
          <a:srcRect r="10703"/>
          <a:stretch/>
        </p:blipFill>
        <p:spPr>
          <a:xfrm rot="12496859">
            <a:off x="28925965" y="7696199"/>
            <a:ext cx="6940550" cy="7772400"/>
          </a:xfrm>
          <a:prstGeom prst="rect">
            <a:avLst/>
          </a:prstGeom>
        </p:spPr>
      </p:pic>
      <p:pic>
        <p:nvPicPr>
          <p:cNvPr id="7" name="Picture 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9995" b="94923" l="0" r="89952">
                        <a14:foregroundMark x1="49385" y1="73169" x2="60182" y2="75094"/>
                        <a14:foregroundMark x1="67825" y1="82469" x2="66061" y2="79316"/>
                        <a14:foregroundMark x1="65901" y1="79316" x2="62266" y2="76216"/>
                        <a14:foregroundMark x1="35275" y1="69428" x2="33993" y2="66702"/>
                        <a14:foregroundMark x1="33725" y1="66489" x2="24586" y2="54997"/>
                        <a14:foregroundMark x1="22822" y1="54837" x2="30198" y2="28862"/>
                        <a14:foregroundMark x1="18813" y1="49439" x2="21165" y2="46285"/>
                        <a14:foregroundMark x1="20577" y1="45003" x2="22448" y2="40780"/>
                        <a14:foregroundMark x1="27258" y1="48156" x2="34099" y2="58471"/>
                        <a14:foregroundMark x1="29984" y1="54997" x2="35275" y2="63442"/>
                        <a14:foregroundMark x1="32924" y1="63656" x2="35168" y2="53715"/>
                        <a14:foregroundMark x1="35168" y1="53340" x2="36077" y2="48156"/>
                        <a14:foregroundMark x1="35970" y1="48156" x2="35115" y2="38910"/>
                        <a14:foregroundMark x1="34901" y1="38749" x2="33030" y2="33351"/>
                        <a14:backgroundMark x1="28167" y1="84286" x2="26350" y2="80064"/>
                        <a14:backgroundMark x1="19989" y1="70390" x2="18867" y2="68947"/>
                        <a14:backgroundMark x1="18172" y1="65847" x2="17210" y2="63709"/>
                        <a14:backgroundMark x1="19188" y1="67130" x2="18707" y2="66489"/>
                        <a14:backgroundMark x1="56975" y1="65526" x2="48904" y2="52165"/>
                        <a14:backgroundMark x1="57937" y1="63923" x2="73330" y2="67664"/>
                        <a14:backgroundMark x1="70978" y1="94548" x2="79209" y2="81561"/>
                        <a14:backgroundMark x1="64725" y1="79904" x2="55104" y2="75307"/>
                        <a14:backgroundMark x1="54196" y1="74826" x2="51577" y2="74025"/>
                        <a14:backgroundMark x1="29182" y1="66168" x2="24212" y2="59327"/>
                        <a14:backgroundMark x1="29717" y1="70016" x2="29717" y2="70016"/>
                        <a14:backgroundMark x1="32336" y1="69214" x2="32336" y2="69214"/>
                        <a14:backgroundMark x1="32229" y1="61304" x2="26189" y2="51790"/>
                        <a14:backgroundMark x1="35703" y1="66168" x2="33993" y2="64137"/>
                        <a14:backgroundMark x1="33618" y1="53821" x2="31053" y2="37573"/>
                        <a14:backgroundMark x1="35863" y1="58044" x2="36879" y2="50134"/>
                        <a14:backgroundMark x1="34901" y1="57937" x2="36344" y2="49225"/>
                        <a14:backgroundMark x1="35489" y1="58525" x2="35756" y2="59701"/>
                      </a14:backgroundRemoval>
                    </a14:imgEffect>
                  </a14:imgLayer>
                </a14:imgProps>
              </a:ext>
              <a:ext uri="{28A0092B-C50C-407E-A947-70E740481C1C}">
                <a14:useLocalDpi xmlns:a14="http://schemas.microsoft.com/office/drawing/2010/main" val="0"/>
              </a:ext>
            </a:extLst>
          </a:blip>
          <a:srcRect r="24081"/>
          <a:stretch/>
        </p:blipFill>
        <p:spPr>
          <a:xfrm rot="16200000">
            <a:off x="31861920" y="8116073"/>
            <a:ext cx="5900737" cy="7772400"/>
          </a:xfrm>
          <a:prstGeom prst="rect">
            <a:avLst/>
          </a:prstGeom>
        </p:spPr>
      </p:pic>
      <p:pic>
        <p:nvPicPr>
          <p:cNvPr id="8" name="Picture 7"/>
          <p:cNvPicPr>
            <a:picLocks noChangeAspect="1"/>
          </p:cNvPicPr>
          <p:nvPr/>
        </p:nvPicPr>
        <p:blipFill>
          <a:blip r:embed="rId11" cstate="print">
            <a:extLst>
              <a:ext uri="{BEBA8EAE-BF5A-486C-A8C5-ECC9F3942E4B}">
                <a14:imgProps xmlns:a14="http://schemas.microsoft.com/office/drawing/2010/main">
                  <a14:imgLayer r:embed="rId12">
                    <a14:imgEffect>
                      <a14:backgroundRemoval t="5077" b="97328" l="10743" r="89952">
                        <a14:backgroundMark x1="53127" y1="59327" x2="68466" y2="77445"/>
                        <a14:backgroundMark x1="45110" y1="39711" x2="44789" y2="33351"/>
                        <a14:backgroundMark x1="46232" y1="30412" x2="46553" y2="28594"/>
                        <a14:backgroundMark x1="46980" y1="20363" x2="46980" y2="20363"/>
                        <a14:backgroundMark x1="46980" y1="18653" x2="46980" y2="18653"/>
                        <a14:backgroundMark x1="47301" y1="22074" x2="47301" y2="22074"/>
                        <a14:backgroundMark x1="46553" y1="46179" x2="46553" y2="46179"/>
                        <a14:backgroundMark x1="46820" y1="46660" x2="46820" y2="46660"/>
                        <a14:backgroundMark x1="69535" y1="94441" x2="69535" y2="94441"/>
                        <a14:backgroundMark x1="72207" y1="94602" x2="72207" y2="94602"/>
                      </a14:backgroundRemoval>
                    </a14:imgEffect>
                  </a14:imgLayer>
                </a14:imgProps>
              </a:ext>
              <a:ext uri="{28A0092B-C50C-407E-A947-70E740481C1C}">
                <a14:useLocalDpi xmlns:a14="http://schemas.microsoft.com/office/drawing/2010/main" val="0"/>
              </a:ext>
            </a:extLst>
          </a:blip>
          <a:stretch>
            <a:fillRect/>
          </a:stretch>
        </p:blipFill>
        <p:spPr>
          <a:xfrm rot="14867211">
            <a:off x="36112451" y="8989171"/>
            <a:ext cx="7772400" cy="7772400"/>
          </a:xfrm>
          <a:prstGeom prst="rect">
            <a:avLst/>
          </a:prstGeom>
        </p:spPr>
      </p:pic>
      <p:pic>
        <p:nvPicPr>
          <p:cNvPr id="31" name="Picture 30"/>
          <p:cNvPicPr/>
          <p:nvPr/>
        </p:nvPicPr>
        <p:blipFill>
          <a:blip r:embed="rId13" cstate="print"/>
          <a:stretch>
            <a:fillRect/>
          </a:stretch>
        </p:blipFill>
        <p:spPr>
          <a:xfrm>
            <a:off x="23056396" y="27030022"/>
            <a:ext cx="6890204" cy="5056350"/>
          </a:xfrm>
          <a:prstGeom prst="rect">
            <a:avLst/>
          </a:prstGeom>
        </p:spPr>
      </p:pic>
      <p:graphicFrame>
        <p:nvGraphicFramePr>
          <p:cNvPr id="30" name="Chart 29"/>
          <p:cNvGraphicFramePr>
            <a:graphicFrameLocks/>
          </p:cNvGraphicFramePr>
          <p:nvPr>
            <p:extLst>
              <p:ext uri="{D42A27DB-BD31-4B8C-83A1-F6EECF244321}">
                <p14:modId xmlns:p14="http://schemas.microsoft.com/office/powerpoint/2010/main" val="1018806550"/>
              </p:ext>
            </p:extLst>
          </p:nvPr>
        </p:nvGraphicFramePr>
        <p:xfrm>
          <a:off x="29946600" y="17942343"/>
          <a:ext cx="5271503" cy="47244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2" name="Chart 31"/>
          <p:cNvGraphicFramePr>
            <a:graphicFrameLocks/>
          </p:cNvGraphicFramePr>
          <p:nvPr>
            <p:extLst>
              <p:ext uri="{D42A27DB-BD31-4B8C-83A1-F6EECF244321}">
                <p14:modId xmlns:p14="http://schemas.microsoft.com/office/powerpoint/2010/main" val="39617737"/>
              </p:ext>
            </p:extLst>
          </p:nvPr>
        </p:nvGraphicFramePr>
        <p:xfrm>
          <a:off x="36286281" y="18254663"/>
          <a:ext cx="6380163" cy="4169546"/>
        </p:xfrm>
        <a:graphic>
          <a:graphicData uri="http://schemas.openxmlformats.org/drawingml/2006/chart">
            <c:chart xmlns:c="http://schemas.openxmlformats.org/drawingml/2006/chart" xmlns:r="http://schemas.openxmlformats.org/officeDocument/2006/relationships" r:id="rId1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7503</TotalTime>
  <Words>453</Words>
  <Application>Microsoft Office PowerPoint</Application>
  <PresentationFormat>Custom</PresentationFormat>
  <Paragraphs>58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Engineering Using Nature’s Template Andrew Fisher Northwest High School, Anatomy and Physiology</vt:lpstr>
    </vt:vector>
  </TitlesOfParts>
  <Company>Graphicsland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Debora A Liberi</cp:lastModifiedBy>
  <cp:revision>74</cp:revision>
  <dcterms:created xsi:type="dcterms:W3CDTF">2004-07-26T21:45:23Z</dcterms:created>
  <dcterms:modified xsi:type="dcterms:W3CDTF">2015-03-26T19:51:08Z</dcterms:modified>
  <cp:category>science research poster</cp:category>
</cp:coreProperties>
</file>